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62" r:id="rId3"/>
    <p:sldId id="265" r:id="rId4"/>
    <p:sldId id="263" r:id="rId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BDB"/>
          </a:solidFill>
        </a:fill>
      </a:tcStyle>
    </a:wholeTbl>
    <a:band2H>
      <a:tcTxStyle/>
      <a:tcStyle>
        <a:tcBdr/>
        <a:fill>
          <a:solidFill>
            <a:srgbClr val="EEEE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4D4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Arial"/>
      </a:defRPr>
    </a:lvl1pPr>
    <a:lvl2pPr indent="228600" defTabSz="457200" latinLnBrk="0">
      <a:defRPr sz="1200">
        <a:latin typeface="+mj-lt"/>
        <a:ea typeface="+mj-ea"/>
        <a:cs typeface="+mj-cs"/>
        <a:sym typeface="Arial"/>
      </a:defRPr>
    </a:lvl2pPr>
    <a:lvl3pPr indent="457200" defTabSz="457200" latinLnBrk="0">
      <a:defRPr sz="1200">
        <a:latin typeface="+mj-lt"/>
        <a:ea typeface="+mj-ea"/>
        <a:cs typeface="+mj-cs"/>
        <a:sym typeface="Arial"/>
      </a:defRPr>
    </a:lvl3pPr>
    <a:lvl4pPr indent="685800" defTabSz="457200" latinLnBrk="0">
      <a:defRPr sz="1200">
        <a:latin typeface="+mj-lt"/>
        <a:ea typeface="+mj-ea"/>
        <a:cs typeface="+mj-cs"/>
        <a:sym typeface="Arial"/>
      </a:defRPr>
    </a:lvl4pPr>
    <a:lvl5pPr indent="914400" defTabSz="457200" latinLnBrk="0">
      <a:defRPr sz="1200">
        <a:latin typeface="+mj-lt"/>
        <a:ea typeface="+mj-ea"/>
        <a:cs typeface="+mj-cs"/>
        <a:sym typeface="Arial"/>
      </a:defRPr>
    </a:lvl5pPr>
    <a:lvl6pPr indent="1143000" defTabSz="457200" latinLnBrk="0">
      <a:defRPr sz="1200">
        <a:latin typeface="+mj-lt"/>
        <a:ea typeface="+mj-ea"/>
        <a:cs typeface="+mj-cs"/>
        <a:sym typeface="Arial"/>
      </a:defRPr>
    </a:lvl6pPr>
    <a:lvl7pPr indent="1371600" defTabSz="457200" latinLnBrk="0">
      <a:defRPr sz="1200">
        <a:latin typeface="+mj-lt"/>
        <a:ea typeface="+mj-ea"/>
        <a:cs typeface="+mj-cs"/>
        <a:sym typeface="Arial"/>
      </a:defRPr>
    </a:lvl7pPr>
    <a:lvl8pPr indent="1600200" defTabSz="457200" latinLnBrk="0">
      <a:defRPr sz="1200">
        <a:latin typeface="+mj-lt"/>
        <a:ea typeface="+mj-ea"/>
        <a:cs typeface="+mj-cs"/>
        <a:sym typeface="Arial"/>
      </a:defRPr>
    </a:lvl8pPr>
    <a:lvl9pPr indent="1828800" defTabSz="4572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ogo_uni_si_rgb.jpg" descr="logo_uni_si_rg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400" y="192087"/>
            <a:ext cx="1605241" cy="46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Line"/>
          <p:cNvSpPr/>
          <p:nvPr/>
        </p:nvSpPr>
        <p:spPr>
          <a:xfrm>
            <a:off x="-3" y="765176"/>
            <a:ext cx="12192005" cy="1590"/>
          </a:xfrm>
          <a:prstGeom prst="line">
            <a:avLst/>
          </a:prstGeom>
          <a:ln w="38100">
            <a:solidFill>
              <a:srgbClr val="327358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" name="Rectangle"/>
          <p:cNvSpPr/>
          <p:nvPr/>
        </p:nvSpPr>
        <p:spPr>
          <a:xfrm>
            <a:off x="-3" y="6499224"/>
            <a:ext cx="12192005" cy="358778"/>
          </a:xfrm>
          <a:prstGeom prst="rect">
            <a:avLst/>
          </a:prstGeom>
          <a:solidFill>
            <a:srgbClr val="030385"/>
          </a:solidFill>
          <a:ln w="12700">
            <a:miter lim="400000"/>
          </a:ln>
          <a:effectLst>
            <a:outerShdw dist="23000" dir="5400000" rotWithShape="0">
              <a:srgbClr val="808080">
                <a:alpha val="34997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Kristof Van Laerhoven | kvl@eti.uni-siegen.de | Ubiquitous Computing WS17"/>
          <p:cNvSpPr txBox="1"/>
          <p:nvPr/>
        </p:nvSpPr>
        <p:spPr>
          <a:xfrm>
            <a:off x="151199" y="6611722"/>
            <a:ext cx="11890802" cy="14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University of Siegen | Ubiquitous Computing | http://ubicomp.eti.uni-siegen.de</a:t>
            </a:r>
          </a:p>
        </p:txBody>
      </p:sp>
      <p:pic>
        <p:nvPicPr>
          <p:cNvPr id="6" name="Screen Shot 2016-11-17 at 16.12.39 .png" descr="Screen Shot 2016-11-17 at 16.12.39 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00" y="194186"/>
            <a:ext cx="1810800" cy="5076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68854" y="6546486"/>
            <a:ext cx="273655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914400" y="2130425"/>
            <a:ext cx="10363200" cy="1755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/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FFFFFF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342900" marR="0" indent="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v"/><Relationship Id="rId1" Type="http://schemas.openxmlformats.org/officeDocument/2006/relationships/video" Target="NULL" TargetMode="External"/><Relationship Id="rId5" Type="http://schemas.openxmlformats.org/officeDocument/2006/relationships/hyperlink" Target="https://github.com/hodoemelem/MSP430-Coin-Cell-Project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7. Designing Experiments for UbiComp"/>
          <p:cNvSpPr txBox="1">
            <a:spLocks noGrp="1"/>
          </p:cNvSpPr>
          <p:nvPr>
            <p:ph type="ctrTitle" idx="4294967295"/>
          </p:nvPr>
        </p:nvSpPr>
        <p:spPr>
          <a:xfrm>
            <a:off x="-163391" y="46746"/>
            <a:ext cx="11868150" cy="199306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pPr algn="ctr">
              <a:defRPr b="1">
                <a:solidFill>
                  <a:srgbClr val="000000"/>
                </a:solidFill>
                <a:latin typeface="Bliss 2 Regular"/>
                <a:ea typeface="Bliss 2 Regular"/>
                <a:cs typeface="Bliss 2 Regular"/>
                <a:sym typeface="Bliss 2 Regular"/>
              </a:defRPr>
            </a:pPr>
            <a:r>
              <a:rPr lang="de-DE" dirty="0"/>
              <a:t>Final Project</a:t>
            </a:r>
            <a:r>
              <a:rPr lang="en-US" dirty="0"/>
              <a:t> - Coin cell Challenge</a:t>
            </a:r>
            <a:endParaRPr dirty="0"/>
          </a:p>
        </p:txBody>
      </p:sp>
      <p:sp>
        <p:nvSpPr>
          <p:cNvPr id="26" name="Foliennummernplatzhalter 1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9" name="Kristof Van Laerhoven - Ubiquitous Computing…"/>
          <p:cNvSpPr txBox="1">
            <a:spLocks noGrp="1"/>
          </p:cNvSpPr>
          <p:nvPr>
            <p:ph type="subTitle" sz="quarter" idx="4294967295"/>
          </p:nvPr>
        </p:nvSpPr>
        <p:spPr>
          <a:xfrm>
            <a:off x="1321764" y="3946048"/>
            <a:ext cx="9187964" cy="2405846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="1" dirty="0"/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Presented by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sz="2000" b="1" dirty="0"/>
              <a:t>Henry</a:t>
            </a:r>
            <a:r>
              <a:rPr lang="en-US" sz="2000" b="1" dirty="0"/>
              <a:t> Ugochukwu</a:t>
            </a:r>
            <a:r>
              <a:rPr sz="2000" b="1" dirty="0"/>
              <a:t> Odoemelem</a:t>
            </a:r>
            <a:endParaRPr lang="en-US" sz="2000" b="1" dirty="0"/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on 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="1" dirty="0"/>
              <a:t>20.07.2020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dirty="0"/>
              <a:t>Florian Willing,</a:t>
            </a:r>
          </a:p>
          <a:p>
            <a:pPr marL="0" lvl="1" algn="ctr">
              <a:spcBef>
                <a:spcPts val="0"/>
              </a:spcBef>
              <a:defRPr sz="18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de-DE" sz="2000" dirty="0"/>
              <a:t>Prof. Dr. Kristof Van Laerhoven</a:t>
            </a:r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r>
              <a:rPr lang="en-US" sz="2000" baseline="0" dirty="0"/>
              <a:t>Ubiquitous Systems Lab, University of Siegen, Germany.</a:t>
            </a:r>
          </a:p>
          <a:p>
            <a:pPr marL="0" lvl="1" algn="just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lang="en-US" sz="2000" baseline="0" dirty="0"/>
          </a:p>
          <a:p>
            <a:pPr marL="0" lvl="1" algn="ctr">
              <a:spcBef>
                <a:spcPts val="0"/>
              </a:spcBef>
              <a:defRPr sz="1800" baseline="30000">
                <a:solidFill>
                  <a:srgbClr val="808080"/>
                </a:solidFill>
                <a:latin typeface="Tahoma"/>
                <a:ea typeface="Tahoma"/>
                <a:cs typeface="Tahoma"/>
                <a:sym typeface="Tahoma"/>
              </a:defRPr>
            </a:pPr>
            <a:endParaRPr sz="2000" baseline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027888-9C2F-4E7B-A661-32181CF8C9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803" y="1308867"/>
            <a:ext cx="5301762" cy="29822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53612" y="6546486"/>
            <a:ext cx="188897" cy="26425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55A92-F2CF-4495-9917-72F0FC5ADC42}"/>
              </a:ext>
            </a:extLst>
          </p:cNvPr>
          <p:cNvSpPr txBox="1"/>
          <p:nvPr/>
        </p:nvSpPr>
        <p:spPr>
          <a:xfrm>
            <a:off x="735633" y="2895586"/>
            <a:ext cx="10876106" cy="37548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Sleeping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Reset all flags just before sleeping.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Just before sleeping turn on LED2 for 1 sec, if terminated abruptly.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On sleep mode LPM3, ADC on 50Hz sampling using timer TA0 with ACLK 10kHz  with prescalar of 4 to get 2500Hz.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Waking Up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Flashlight and modulation with hand, implemented using a blinking code on ESP32 MCU.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Light present for  3.27 sec Watch dog timer interval, go to 10Hz sampling rate for preamble.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Preamble</a:t>
            </a:r>
            <a:r>
              <a:rPr lang="en-US" dirty="0"/>
              <a:t>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de-DE" dirty="0">
                <a:solidFill>
                  <a:schemeClr val="tx1"/>
                </a:solidFill>
              </a:rPr>
              <a:t>ADC </a:t>
            </a:r>
            <a:r>
              <a:rPr lang="en-US" dirty="0">
                <a:solidFill>
                  <a:schemeClr val="tx1"/>
                </a:solidFill>
              </a:rPr>
              <a:t>sampling rate of 10Hz (i.e. 1sample/0.1seconds)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Receiver circular buffer.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FSM delay with LPM3, until new next bit is received.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preamble is correct, set 50Hz ADC sampling rate with TA0.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Bit error, quit program and go to Sleeping.</a:t>
            </a:r>
          </a:p>
          <a:p>
            <a:endParaRPr lang="en-US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Acknowledgement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Turn LED2 on for 250ms using TA1, with LPM3 as delay.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39E87B-6626-4729-A9E8-A94231BE29CF}"/>
              </a:ext>
            </a:extLst>
          </p:cNvPr>
          <p:cNvSpPr txBox="1"/>
          <p:nvPr/>
        </p:nvSpPr>
        <p:spPr>
          <a:xfrm>
            <a:off x="3962528" y="279660"/>
            <a:ext cx="481965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FSM based implementation diagram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71A0B2C-A322-428B-B920-C704E651B694}"/>
              </a:ext>
            </a:extLst>
          </p:cNvPr>
          <p:cNvGrpSpPr/>
          <p:nvPr/>
        </p:nvGrpSpPr>
        <p:grpSpPr>
          <a:xfrm>
            <a:off x="735633" y="896816"/>
            <a:ext cx="10720733" cy="1919591"/>
            <a:chOff x="890954" y="869463"/>
            <a:chExt cx="10782300" cy="208987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CA87E6A-145C-4987-80B7-B035D4029601}"/>
                </a:ext>
              </a:extLst>
            </p:cNvPr>
            <p:cNvSpPr/>
            <p:nvPr/>
          </p:nvSpPr>
          <p:spPr>
            <a:xfrm>
              <a:off x="4438647" y="2292457"/>
              <a:ext cx="643307" cy="66688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8DCD402-606C-46B4-93A4-CD1245E4057C}"/>
                </a:ext>
              </a:extLst>
            </p:cNvPr>
            <p:cNvSpPr/>
            <p:nvPr/>
          </p:nvSpPr>
          <p:spPr>
            <a:xfrm>
              <a:off x="4510453" y="9824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519BB05-56F0-41EC-8F4F-2730B797AE57}"/>
                </a:ext>
              </a:extLst>
            </p:cNvPr>
            <p:cNvSpPr/>
            <p:nvPr/>
          </p:nvSpPr>
          <p:spPr>
            <a:xfrm>
              <a:off x="8909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535294A-C736-49FE-83C4-5FD69F029C66}"/>
                </a:ext>
              </a:extLst>
            </p:cNvPr>
            <p:cNvSpPr/>
            <p:nvPr/>
          </p:nvSpPr>
          <p:spPr>
            <a:xfrm>
              <a:off x="1614854" y="1718829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BC0AF50-E2B7-409A-BFC2-AB2025F3349C}"/>
                </a:ext>
              </a:extLst>
            </p:cNvPr>
            <p:cNvSpPr/>
            <p:nvPr/>
          </p:nvSpPr>
          <p:spPr>
            <a:xfrm>
              <a:off x="2338754" y="1684838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D133D43-DA5A-4883-A3B5-FD39B2C385BF}"/>
                </a:ext>
              </a:extLst>
            </p:cNvPr>
            <p:cNvSpPr/>
            <p:nvPr/>
          </p:nvSpPr>
          <p:spPr>
            <a:xfrm>
              <a:off x="30626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89ECEEB-E128-4B8A-B16E-99DB1A0DF4FC}"/>
                </a:ext>
              </a:extLst>
            </p:cNvPr>
            <p:cNvSpPr/>
            <p:nvPr/>
          </p:nvSpPr>
          <p:spPr>
            <a:xfrm>
              <a:off x="3786554" y="1684837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E3BAF25-5ECF-4B80-B0C6-99CA2F82DA8A}"/>
                </a:ext>
              </a:extLst>
            </p:cNvPr>
            <p:cNvSpPr/>
            <p:nvPr/>
          </p:nvSpPr>
          <p:spPr>
            <a:xfrm>
              <a:off x="45104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4520B41-D038-467F-BFB6-4F4EC359FA31}"/>
                </a:ext>
              </a:extLst>
            </p:cNvPr>
            <p:cNvSpPr/>
            <p:nvPr/>
          </p:nvSpPr>
          <p:spPr>
            <a:xfrm>
              <a:off x="5234354" y="170067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11BA98D-1B1F-4E61-B7DB-1CA4340C4C0C}"/>
                </a:ext>
              </a:extLst>
            </p:cNvPr>
            <p:cNvSpPr/>
            <p:nvPr/>
          </p:nvSpPr>
          <p:spPr>
            <a:xfrm>
              <a:off x="5958254" y="168716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B1BB72D-1448-4D4B-8693-FB53ABD1E46E}"/>
                </a:ext>
              </a:extLst>
            </p:cNvPr>
            <p:cNvSpPr/>
            <p:nvPr/>
          </p:nvSpPr>
          <p:spPr>
            <a:xfrm>
              <a:off x="6682154" y="1684836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8C32759-EA01-42BB-9474-3CAA47B6B588}"/>
                </a:ext>
              </a:extLst>
            </p:cNvPr>
            <p:cNvSpPr/>
            <p:nvPr/>
          </p:nvSpPr>
          <p:spPr>
            <a:xfrm>
              <a:off x="8992331" y="1670980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20088B0-44B8-433C-9DB6-68CA9AD9E8E7}"/>
                </a:ext>
              </a:extLst>
            </p:cNvPr>
            <p:cNvSpPr/>
            <p:nvPr/>
          </p:nvSpPr>
          <p:spPr>
            <a:xfrm>
              <a:off x="11025554" y="164068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D47D59A7-89F7-4408-A6AF-8691E4207A82}"/>
                </a:ext>
              </a:extLst>
            </p:cNvPr>
            <p:cNvSpPr/>
            <p:nvPr/>
          </p:nvSpPr>
          <p:spPr>
            <a:xfrm>
              <a:off x="4513384" y="2407722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49D0D7-E9E5-41AE-939E-D4C222DCBE39}"/>
                </a:ext>
              </a:extLst>
            </p:cNvPr>
            <p:cNvSpPr txBox="1"/>
            <p:nvPr/>
          </p:nvSpPr>
          <p:spPr>
            <a:xfrm>
              <a:off x="4583723" y="1099960"/>
              <a:ext cx="44840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Error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1CC4098-A9BA-45C9-AB0E-0EFAD9396FA3}"/>
                </a:ext>
              </a:extLst>
            </p:cNvPr>
            <p:cNvSpPr txBox="1"/>
            <p:nvPr/>
          </p:nvSpPr>
          <p:spPr>
            <a:xfrm>
              <a:off x="974481" y="187163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FB0E70D-13BB-46FD-ABED-086CE27CB8A0}"/>
                </a:ext>
              </a:extLst>
            </p:cNvPr>
            <p:cNvSpPr txBox="1"/>
            <p:nvPr/>
          </p:nvSpPr>
          <p:spPr>
            <a:xfrm>
              <a:off x="1705708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7ED989B-CA56-4702-976C-23AE5A904878}"/>
                </a:ext>
              </a:extLst>
            </p:cNvPr>
            <p:cNvSpPr txBox="1"/>
            <p:nvPr/>
          </p:nvSpPr>
          <p:spPr>
            <a:xfrm>
              <a:off x="2423747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BIT2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720A5A8-333E-4E3B-B54B-48ECC7115CDF}"/>
                </a:ext>
              </a:extLst>
            </p:cNvPr>
            <p:cNvSpPr txBox="1"/>
            <p:nvPr/>
          </p:nvSpPr>
          <p:spPr>
            <a:xfrm>
              <a:off x="3144718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BIT3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2B60BF0-4E82-4F87-BAD7-288BE8CE78D1}"/>
                </a:ext>
              </a:extLst>
            </p:cNvPr>
            <p:cNvSpPr txBox="1"/>
            <p:nvPr/>
          </p:nvSpPr>
          <p:spPr>
            <a:xfrm>
              <a:off x="3874482" y="1825338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BIT4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AF05AA0-1ABF-4FDB-9EB1-EDB3C34966CA}"/>
                </a:ext>
              </a:extLst>
            </p:cNvPr>
            <p:cNvSpPr txBox="1"/>
            <p:nvPr/>
          </p:nvSpPr>
          <p:spPr>
            <a:xfrm>
              <a:off x="4604246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BIT5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57F6C1-DD64-48E5-A060-57D57AB601A7}"/>
                </a:ext>
              </a:extLst>
            </p:cNvPr>
            <p:cNvSpPr txBox="1"/>
            <p:nvPr/>
          </p:nvSpPr>
          <p:spPr>
            <a:xfrm>
              <a:off x="5334010" y="1842065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BIT6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1A406E7-5580-4F41-B0D4-1770944C3151}"/>
                </a:ext>
              </a:extLst>
            </p:cNvPr>
            <p:cNvSpPr txBox="1"/>
            <p:nvPr/>
          </p:nvSpPr>
          <p:spPr>
            <a:xfrm>
              <a:off x="60344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BIT7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A75E80-C85E-4DE0-8312-716CEB0933F9}"/>
                </a:ext>
              </a:extLst>
            </p:cNvPr>
            <p:cNvSpPr txBox="1"/>
            <p:nvPr/>
          </p:nvSpPr>
          <p:spPr>
            <a:xfrm>
              <a:off x="6758354" y="1823907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Ack.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A76F12F-5E8E-41A8-BD43-1464B9C2FD2E}"/>
                </a:ext>
              </a:extLst>
            </p:cNvPr>
            <p:cNvSpPr txBox="1"/>
            <p:nvPr/>
          </p:nvSpPr>
          <p:spPr>
            <a:xfrm>
              <a:off x="8995627" y="1810402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Measure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5F57EA8-5054-4F6D-BA56-D704B65A38DD}"/>
                </a:ext>
              </a:extLst>
            </p:cNvPr>
            <p:cNvSpPr txBox="1"/>
            <p:nvPr/>
          </p:nvSpPr>
          <p:spPr>
            <a:xfrm>
              <a:off x="11025554" y="1763919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Transmit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7655871-7BEE-46E7-95B5-A182769BC5B9}"/>
                </a:ext>
              </a:extLst>
            </p:cNvPr>
            <p:cNvSpPr txBox="1"/>
            <p:nvPr/>
          </p:nvSpPr>
          <p:spPr>
            <a:xfrm>
              <a:off x="4498730" y="2522024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Sleeping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2299090-AFD3-4C8D-80ED-0576EC49C64C}"/>
                </a:ext>
              </a:extLst>
            </p:cNvPr>
            <p:cNvSpPr/>
            <p:nvPr/>
          </p:nvSpPr>
          <p:spPr>
            <a:xfrm>
              <a:off x="3062654" y="2440531"/>
              <a:ext cx="483577" cy="46191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LID4096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F316E5A-59EB-4DCB-9413-15EB0F6F536E}"/>
                </a:ext>
              </a:extLst>
            </p:cNvPr>
            <p:cNvSpPr txBox="1"/>
            <p:nvPr/>
          </p:nvSpPr>
          <p:spPr>
            <a:xfrm>
              <a:off x="3071447" y="2549650"/>
              <a:ext cx="647700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Wake up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D79977CE-D7CC-4380-BEDD-D8DFEFCB4A40}"/>
                </a:ext>
              </a:extLst>
            </p:cNvPr>
            <p:cNvCxnSpPr/>
            <p:nvPr/>
          </p:nvCxnSpPr>
          <p:spPr>
            <a:xfrm>
              <a:off x="1374531" y="194783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3075B983-9492-4E78-9ACB-B8DA178E2AE4}"/>
                </a:ext>
              </a:extLst>
            </p:cNvPr>
            <p:cNvCxnSpPr/>
            <p:nvPr/>
          </p:nvCxnSpPr>
          <p:spPr>
            <a:xfrm>
              <a:off x="2113085" y="191579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46E6109-B246-4A5E-A866-9793B9941563}"/>
                </a:ext>
              </a:extLst>
            </p:cNvPr>
            <p:cNvCxnSpPr/>
            <p:nvPr/>
          </p:nvCxnSpPr>
          <p:spPr>
            <a:xfrm>
              <a:off x="2831124" y="192171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E7724C90-3BE7-427C-A6B3-C0A295F1F152}"/>
                </a:ext>
              </a:extLst>
            </p:cNvPr>
            <p:cNvCxnSpPr/>
            <p:nvPr/>
          </p:nvCxnSpPr>
          <p:spPr>
            <a:xfrm>
              <a:off x="35462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8EA5BFFD-F53C-4F58-B4DB-EE3D2F48A4A5}"/>
                </a:ext>
              </a:extLst>
            </p:cNvPr>
            <p:cNvCxnSpPr/>
            <p:nvPr/>
          </p:nvCxnSpPr>
          <p:spPr>
            <a:xfrm>
              <a:off x="4281859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81CD0FC7-0F92-4D4D-A27C-429A4133EC44}"/>
                </a:ext>
              </a:extLst>
            </p:cNvPr>
            <p:cNvCxnSpPr/>
            <p:nvPr/>
          </p:nvCxnSpPr>
          <p:spPr>
            <a:xfrm>
              <a:off x="5011615" y="1923458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8AEEF3EB-B476-4E90-BF93-74AE41365E79}"/>
                </a:ext>
              </a:extLst>
            </p:cNvPr>
            <p:cNvCxnSpPr/>
            <p:nvPr/>
          </p:nvCxnSpPr>
          <p:spPr>
            <a:xfrm>
              <a:off x="5717931" y="1932250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66D00993-4810-45AC-AF00-D354F0EDE1A7}"/>
                </a:ext>
              </a:extLst>
            </p:cNvPr>
            <p:cNvCxnSpPr/>
            <p:nvPr/>
          </p:nvCxnSpPr>
          <p:spPr>
            <a:xfrm>
              <a:off x="6441831" y="1931627"/>
              <a:ext cx="2403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926C182-3F5E-4D05-BB44-F79BCF6064DD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7165731" y="1918122"/>
              <a:ext cx="1829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482AD03-5C9C-4D57-8516-A6BC65CD64B0}"/>
                </a:ext>
              </a:extLst>
            </p:cNvPr>
            <p:cNvCxnSpPr>
              <a:cxnSpLocks/>
              <a:endCxn id="43" idx="1"/>
            </p:cNvCxnSpPr>
            <p:nvPr/>
          </p:nvCxnSpPr>
          <p:spPr>
            <a:xfrm flipV="1">
              <a:off x="9475908" y="1871639"/>
              <a:ext cx="1549646" cy="302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D2D05AFA-D99E-48DD-B5A6-53FD8B2B70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6231" y="2657370"/>
              <a:ext cx="8982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5" name="Connector: Curved 74">
              <a:extLst>
                <a:ext uri="{FF2B5EF4-FFF2-40B4-BE49-F238E27FC236}">
                  <a16:creationId xmlns:a16="http://schemas.microsoft.com/office/drawing/2014/main" id="{B5988363-C84B-419A-AA70-62956CC309DE}"/>
                </a:ext>
              </a:extLst>
            </p:cNvPr>
            <p:cNvCxnSpPr>
              <a:stCxn id="47" idx="1"/>
              <a:endCxn id="18" idx="4"/>
            </p:cNvCxnSpPr>
            <p:nvPr/>
          </p:nvCxnSpPr>
          <p:spPr>
            <a:xfrm rot="10800000">
              <a:off x="1132743" y="2180742"/>
              <a:ext cx="1938704" cy="4766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7" name="Connector: Curved 76">
              <a:extLst>
                <a:ext uri="{FF2B5EF4-FFF2-40B4-BE49-F238E27FC236}">
                  <a16:creationId xmlns:a16="http://schemas.microsoft.com/office/drawing/2014/main" id="{27C4ECCD-162C-4B2A-8437-CA13757BA27A}"/>
                </a:ext>
              </a:extLst>
            </p:cNvPr>
            <p:cNvCxnSpPr>
              <a:cxnSpLocks/>
              <a:stCxn id="27" idx="4"/>
            </p:cNvCxnSpPr>
            <p:nvPr/>
          </p:nvCxnSpPr>
          <p:spPr>
            <a:xfrm rot="5400000">
              <a:off x="6896362" y="312623"/>
              <a:ext cx="517488" cy="415802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1" name="Connector: Curved 80">
              <a:extLst>
                <a:ext uri="{FF2B5EF4-FFF2-40B4-BE49-F238E27FC236}">
                  <a16:creationId xmlns:a16="http://schemas.microsoft.com/office/drawing/2014/main" id="{E6FAB9AF-46DD-4024-8EA7-C331C38F66AD}"/>
                </a:ext>
              </a:extLst>
            </p:cNvPr>
            <p:cNvCxnSpPr>
              <a:stCxn id="28" idx="4"/>
            </p:cNvCxnSpPr>
            <p:nvPr/>
          </p:nvCxnSpPr>
          <p:spPr>
            <a:xfrm rot="5400000">
              <a:off x="7840471" y="-661783"/>
              <a:ext cx="662495" cy="6191251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Connector: Curved 82">
              <a:extLst>
                <a:ext uri="{FF2B5EF4-FFF2-40B4-BE49-F238E27FC236}">
                  <a16:creationId xmlns:a16="http://schemas.microsoft.com/office/drawing/2014/main" id="{971EE276-6BE8-4A3E-8283-32E275C2E87B}"/>
                </a:ext>
              </a:extLst>
            </p:cNvPr>
            <p:cNvCxnSpPr>
              <a:stCxn id="18" idx="0"/>
              <a:endCxn id="17" idx="2"/>
            </p:cNvCxnSpPr>
            <p:nvPr/>
          </p:nvCxnSpPr>
          <p:spPr>
            <a:xfrm rot="5400000" flipH="1" flipV="1">
              <a:off x="2568898" y="-222726"/>
              <a:ext cx="505401" cy="33777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5" name="Connector: Curved 84">
              <a:extLst>
                <a:ext uri="{FF2B5EF4-FFF2-40B4-BE49-F238E27FC236}">
                  <a16:creationId xmlns:a16="http://schemas.microsoft.com/office/drawing/2014/main" id="{904919D7-334D-4223-A8DD-4BDEDFC08532}"/>
                </a:ext>
              </a:extLst>
            </p:cNvPr>
            <p:cNvCxnSpPr>
              <a:stCxn id="19" idx="0"/>
              <a:endCxn id="17" idx="2"/>
            </p:cNvCxnSpPr>
            <p:nvPr/>
          </p:nvCxnSpPr>
          <p:spPr>
            <a:xfrm rot="5400000" flipH="1" flipV="1">
              <a:off x="2930848" y="139224"/>
              <a:ext cx="505401" cy="26538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7" name="Connector: Curved 86">
              <a:extLst>
                <a:ext uri="{FF2B5EF4-FFF2-40B4-BE49-F238E27FC236}">
                  <a16:creationId xmlns:a16="http://schemas.microsoft.com/office/drawing/2014/main" id="{C97A3944-07D9-4121-828B-BD0468F06B4D}"/>
                </a:ext>
              </a:extLst>
            </p:cNvPr>
            <p:cNvCxnSpPr>
              <a:stCxn id="20" idx="0"/>
              <a:endCxn id="17" idx="2"/>
            </p:cNvCxnSpPr>
            <p:nvPr/>
          </p:nvCxnSpPr>
          <p:spPr>
            <a:xfrm rot="5400000" flipH="1" flipV="1">
              <a:off x="3309793" y="484178"/>
              <a:ext cx="471410" cy="19299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9" name="Connector: Curved 88">
              <a:extLst>
                <a:ext uri="{FF2B5EF4-FFF2-40B4-BE49-F238E27FC236}">
                  <a16:creationId xmlns:a16="http://schemas.microsoft.com/office/drawing/2014/main" id="{0203DD88-B66F-4551-97BC-9EB883F5EF35}"/>
                </a:ext>
              </a:extLst>
            </p:cNvPr>
            <p:cNvCxnSpPr>
              <a:stCxn id="21" idx="0"/>
              <a:endCxn id="17" idx="2"/>
            </p:cNvCxnSpPr>
            <p:nvPr/>
          </p:nvCxnSpPr>
          <p:spPr>
            <a:xfrm rot="5400000" flipH="1" flipV="1">
              <a:off x="3671744" y="846128"/>
              <a:ext cx="471409" cy="12060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1" name="Connector: Curved 90">
              <a:extLst>
                <a:ext uri="{FF2B5EF4-FFF2-40B4-BE49-F238E27FC236}">
                  <a16:creationId xmlns:a16="http://schemas.microsoft.com/office/drawing/2014/main" id="{3A0A8991-5B33-4AD4-A757-7ADD41A97D63}"/>
                </a:ext>
              </a:extLst>
            </p:cNvPr>
            <p:cNvCxnSpPr>
              <a:stCxn id="22" idx="0"/>
              <a:endCxn id="17" idx="2"/>
            </p:cNvCxnSpPr>
            <p:nvPr/>
          </p:nvCxnSpPr>
          <p:spPr>
            <a:xfrm rot="5400000" flipH="1" flipV="1">
              <a:off x="4033694" y="1208078"/>
              <a:ext cx="471409" cy="482110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Connector: Curved 92">
              <a:extLst>
                <a:ext uri="{FF2B5EF4-FFF2-40B4-BE49-F238E27FC236}">
                  <a16:creationId xmlns:a16="http://schemas.microsoft.com/office/drawing/2014/main" id="{6D0E62F7-6196-482D-99A9-D79129CDEC67}"/>
                </a:ext>
              </a:extLst>
            </p:cNvPr>
            <p:cNvCxnSpPr>
              <a:stCxn id="24" idx="0"/>
              <a:endCxn id="31" idx="3"/>
            </p:cNvCxnSpPr>
            <p:nvPr/>
          </p:nvCxnSpPr>
          <p:spPr>
            <a:xfrm rot="16200000" flipV="1">
              <a:off x="5007642" y="1232170"/>
              <a:ext cx="492991" cy="4440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Connector: Curved 94">
              <a:extLst>
                <a:ext uri="{FF2B5EF4-FFF2-40B4-BE49-F238E27FC236}">
                  <a16:creationId xmlns:a16="http://schemas.microsoft.com/office/drawing/2014/main" id="{CABC633D-257E-4DA1-8A7A-076F2EBC9F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310770" y="863141"/>
              <a:ext cx="479486" cy="116791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7" name="Connector: Curved 96">
              <a:extLst>
                <a:ext uri="{FF2B5EF4-FFF2-40B4-BE49-F238E27FC236}">
                  <a16:creationId xmlns:a16="http://schemas.microsoft.com/office/drawing/2014/main" id="{1D1FC3CA-D90C-41FF-80D2-B40A7CA398C1}"/>
                </a:ext>
              </a:extLst>
            </p:cNvPr>
            <p:cNvCxnSpPr>
              <a:stCxn id="23" idx="0"/>
              <a:endCxn id="17" idx="4"/>
            </p:cNvCxnSpPr>
            <p:nvPr/>
          </p:nvCxnSpPr>
          <p:spPr>
            <a:xfrm rot="16200000" flipV="1">
              <a:off x="4624100" y="1572527"/>
              <a:ext cx="256287" cy="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9" name="Connector: Curved 98">
              <a:extLst>
                <a:ext uri="{FF2B5EF4-FFF2-40B4-BE49-F238E27FC236}">
                  <a16:creationId xmlns:a16="http://schemas.microsoft.com/office/drawing/2014/main" id="{A51D65EF-8A92-4C81-9EEA-6F9BB0F5E6EC}"/>
                </a:ext>
              </a:extLst>
            </p:cNvPr>
            <p:cNvCxnSpPr>
              <a:stCxn id="17" idx="0"/>
              <a:endCxn id="30" idx="1"/>
            </p:cNvCxnSpPr>
            <p:nvPr/>
          </p:nvCxnSpPr>
          <p:spPr>
            <a:xfrm rot="16200000" flipH="1" flipV="1">
              <a:off x="3938725" y="1576602"/>
              <a:ext cx="1407649" cy="219385"/>
            </a:xfrm>
            <a:prstGeom prst="curvedConnector5">
              <a:avLst>
                <a:gd name="adj1" fmla="val -16240"/>
                <a:gd name="adj2" fmla="val -214413"/>
                <a:gd name="adj3" fmla="val 62938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BC6F411-A31F-45B2-8E2A-00DEB331F5FA}"/>
                </a:ext>
              </a:extLst>
            </p:cNvPr>
            <p:cNvCxnSpPr>
              <a:endCxn id="30" idx="7"/>
            </p:cNvCxnSpPr>
            <p:nvPr/>
          </p:nvCxnSpPr>
          <p:spPr>
            <a:xfrm flipH="1">
              <a:off x="4987744" y="2292457"/>
              <a:ext cx="562769" cy="976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094EDFDE-E6EC-4B20-A4F1-01C92D2A7697}"/>
                </a:ext>
              </a:extLst>
            </p:cNvPr>
            <p:cNvSpPr txBox="1"/>
            <p:nvPr/>
          </p:nvSpPr>
          <p:spPr>
            <a:xfrm>
              <a:off x="1373799" y="167853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0F958AD2-784E-43BB-AFBA-FBA15CA76ADB}"/>
                </a:ext>
              </a:extLst>
            </p:cNvPr>
            <p:cNvSpPr txBox="1"/>
            <p:nvPr/>
          </p:nvSpPr>
          <p:spPr>
            <a:xfrm>
              <a:off x="5011607" y="1891138"/>
              <a:ext cx="20516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03B47512-51CC-466E-BE5E-03E20B9F2F81}"/>
                </a:ext>
              </a:extLst>
            </p:cNvPr>
            <p:cNvSpPr txBox="1"/>
            <p:nvPr/>
          </p:nvSpPr>
          <p:spPr>
            <a:xfrm>
              <a:off x="4273202" y="1690783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7D352B3-31A7-48D5-8A98-397E377FE733}"/>
                </a:ext>
              </a:extLst>
            </p:cNvPr>
            <p:cNvSpPr txBox="1"/>
            <p:nvPr/>
          </p:nvSpPr>
          <p:spPr>
            <a:xfrm>
              <a:off x="2807820" y="1686823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FB540086-E01F-40BF-B761-00525370AC7F}"/>
                </a:ext>
              </a:extLst>
            </p:cNvPr>
            <p:cNvSpPr txBox="1"/>
            <p:nvPr/>
          </p:nvSpPr>
          <p:spPr>
            <a:xfrm>
              <a:off x="3532316" y="1688078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EC93307-3B7F-4F9F-83FF-1BC17DDFA8BB}"/>
                </a:ext>
              </a:extLst>
            </p:cNvPr>
            <p:cNvSpPr txBox="1"/>
            <p:nvPr/>
          </p:nvSpPr>
          <p:spPr>
            <a:xfrm>
              <a:off x="2109415" y="1688178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563776B-8FDD-4058-84EE-CAEC15F84AE8}"/>
                </a:ext>
              </a:extLst>
            </p:cNvPr>
            <p:cNvSpPr txBox="1"/>
            <p:nvPr/>
          </p:nvSpPr>
          <p:spPr>
            <a:xfrm>
              <a:off x="5692095" y="170773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2CA17D36-5ADB-4B43-B7B0-CDFFAAFE8353}"/>
                </a:ext>
              </a:extLst>
            </p:cNvPr>
            <p:cNvSpPr txBox="1"/>
            <p:nvPr/>
          </p:nvSpPr>
          <p:spPr>
            <a:xfrm>
              <a:off x="6490720" y="1679106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B52FE0D5-A59F-471F-A721-11F70CDE81D1}"/>
                </a:ext>
              </a:extLst>
            </p:cNvPr>
            <p:cNvSpPr txBox="1"/>
            <p:nvPr/>
          </p:nvSpPr>
          <p:spPr>
            <a:xfrm flipH="1">
              <a:off x="1236054" y="1395010"/>
              <a:ext cx="290145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77AE709-1A94-425D-B67B-5BD8CC58681D}"/>
                </a:ext>
              </a:extLst>
            </p:cNvPr>
            <p:cNvSpPr txBox="1"/>
            <p:nvPr/>
          </p:nvSpPr>
          <p:spPr>
            <a:xfrm flipV="1">
              <a:off x="1600382" y="1510700"/>
              <a:ext cx="32933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13B425-5339-45AC-9427-C994B31407C8}"/>
                </a:ext>
              </a:extLst>
            </p:cNvPr>
            <p:cNvSpPr txBox="1"/>
            <p:nvPr/>
          </p:nvSpPr>
          <p:spPr>
            <a:xfrm>
              <a:off x="2486502" y="1479793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F078DF1-2B1A-478F-9EEA-93875B6AAA38}"/>
                </a:ext>
              </a:extLst>
            </p:cNvPr>
            <p:cNvSpPr txBox="1"/>
            <p:nvPr/>
          </p:nvSpPr>
          <p:spPr>
            <a:xfrm>
              <a:off x="3215606" y="149229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8EA8E04-62F3-4325-A074-3DBDB49D808C}"/>
                </a:ext>
              </a:extLst>
            </p:cNvPr>
            <p:cNvSpPr txBox="1"/>
            <p:nvPr/>
          </p:nvSpPr>
          <p:spPr>
            <a:xfrm>
              <a:off x="3917376" y="1498014"/>
              <a:ext cx="9030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F06DC52E-226F-4C4D-80BA-A1895C2B35D7}"/>
                </a:ext>
              </a:extLst>
            </p:cNvPr>
            <p:cNvSpPr txBox="1"/>
            <p:nvPr/>
          </p:nvSpPr>
          <p:spPr>
            <a:xfrm>
              <a:off x="4623881" y="1525689"/>
              <a:ext cx="138477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A31759C4-C33B-4EC5-8358-8CD39936CC00}"/>
                </a:ext>
              </a:extLst>
            </p:cNvPr>
            <p:cNvSpPr txBox="1"/>
            <p:nvPr/>
          </p:nvSpPr>
          <p:spPr>
            <a:xfrm>
              <a:off x="3647636" y="2470012"/>
              <a:ext cx="1042773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Light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5C73297-D3FF-448E-B17E-E995DDA93287}"/>
                </a:ext>
              </a:extLst>
            </p:cNvPr>
            <p:cNvSpPr txBox="1"/>
            <p:nvPr/>
          </p:nvSpPr>
          <p:spPr>
            <a:xfrm>
              <a:off x="1921406" y="2427922"/>
              <a:ext cx="114271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Start preamble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015C93F-D4F0-40C2-86A1-F3801C0E3C96}"/>
                </a:ext>
              </a:extLst>
            </p:cNvPr>
            <p:cNvSpPr txBox="1"/>
            <p:nvPr/>
          </p:nvSpPr>
          <p:spPr>
            <a:xfrm>
              <a:off x="7518713" y="1714227"/>
              <a:ext cx="1144634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Ack. completed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8A4FAD32-E2E9-4458-907F-02D1E387D074}"/>
                </a:ext>
              </a:extLst>
            </p:cNvPr>
            <p:cNvSpPr txBox="1"/>
            <p:nvPr/>
          </p:nvSpPr>
          <p:spPr>
            <a:xfrm>
              <a:off x="9768253" y="1584629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present and measurement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F6B050C1-7307-4A36-A218-4179FA31FAFC}"/>
                </a:ext>
              </a:extLst>
            </p:cNvPr>
            <p:cNvSpPr txBox="1"/>
            <p:nvPr/>
          </p:nvSpPr>
          <p:spPr>
            <a:xfrm>
              <a:off x="8353785" y="2605676"/>
              <a:ext cx="1005986" cy="3385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 or transmission done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466A39E-BA0E-4FE4-8539-EA79C6746335}"/>
                </a:ext>
              </a:extLst>
            </p:cNvPr>
            <p:cNvSpPr txBox="1"/>
            <p:nvPr/>
          </p:nvSpPr>
          <p:spPr>
            <a:xfrm>
              <a:off x="6880893" y="237350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Light not present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D0D21357-8543-4FA4-8CC6-0500064D25EC}"/>
                </a:ext>
              </a:extLst>
            </p:cNvPr>
            <p:cNvSpPr txBox="1"/>
            <p:nvPr/>
          </p:nvSpPr>
          <p:spPr>
            <a:xfrm>
              <a:off x="5002880" y="2206255"/>
              <a:ext cx="100598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r>
                <a:rPr lang="en-US" sz="800" dirty="0"/>
                <a:t>init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8417578-5B5A-4A6C-A503-0259D9EC8737}"/>
                </a:ext>
              </a:extLst>
            </p:cNvPr>
            <p:cNvSpPr txBox="1"/>
            <p:nvPr/>
          </p:nvSpPr>
          <p:spPr>
            <a:xfrm>
              <a:off x="5205772" y="869463"/>
              <a:ext cx="2233988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800" dirty="0"/>
                <a:t>Preamble terminated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87110A99-9A53-4C0F-8708-C812CB7CFB1B}"/>
                </a:ext>
              </a:extLst>
            </p:cNvPr>
            <p:cNvSpPr txBox="1"/>
            <p:nvPr/>
          </p:nvSpPr>
          <p:spPr>
            <a:xfrm>
              <a:off x="5345918" y="1533384"/>
              <a:ext cx="239946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0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6CA14980-CB42-466F-8E8F-59863EFA0EBC}"/>
                </a:ext>
              </a:extLst>
            </p:cNvPr>
            <p:cNvSpPr txBox="1"/>
            <p:nvPr/>
          </p:nvSpPr>
          <p:spPr>
            <a:xfrm>
              <a:off x="6107112" y="1518722"/>
              <a:ext cx="199151" cy="215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rPr>
                <a:t>1</a:t>
              </a:r>
              <a:endParaRPr kumimoji="0" lang="LID4096" sz="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endParaRPr>
            </a:p>
          </p:txBody>
        </p:sp>
      </p:grp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43569028-CD8F-4E7C-9179-C846BAE534F7}"/>
              </a:ext>
            </a:extLst>
          </p:cNvPr>
          <p:cNvGrpSpPr/>
          <p:nvPr/>
        </p:nvGrpSpPr>
        <p:grpSpPr>
          <a:xfrm>
            <a:off x="8157626" y="3930161"/>
            <a:ext cx="2676880" cy="439615"/>
            <a:chOff x="6055233" y="5358488"/>
            <a:chExt cx="3463804" cy="846267"/>
          </a:xfrm>
        </p:grpSpPr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4798433F-0A4D-4D5C-B918-DC210230EAB7}"/>
                </a:ext>
              </a:extLst>
            </p:cNvPr>
            <p:cNvGrpSpPr/>
            <p:nvPr/>
          </p:nvGrpSpPr>
          <p:grpSpPr>
            <a:xfrm>
              <a:off x="8401787" y="5582475"/>
              <a:ext cx="1113528" cy="615462"/>
              <a:chOff x="10125787" y="3531923"/>
              <a:chExt cx="1113528" cy="615462"/>
            </a:xfrm>
          </p:grpSpPr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E5B81C19-0700-4D8E-BC03-BB36115040DC}"/>
                  </a:ext>
                </a:extLst>
              </p:cNvPr>
              <p:cNvSpPr/>
              <p:nvPr/>
            </p:nvSpPr>
            <p:spPr>
              <a:xfrm>
                <a:off x="10125787" y="3531923"/>
                <a:ext cx="1113528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71B61C38-5A7C-45C5-995E-AB68488D88F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2626F476-E1B2-41DF-917D-AC1D1C9A4654}"/>
                </a:ext>
              </a:extLst>
            </p:cNvPr>
            <p:cNvGrpSpPr/>
            <p:nvPr/>
          </p:nvGrpSpPr>
          <p:grpSpPr>
            <a:xfrm>
              <a:off x="6055233" y="5358488"/>
              <a:ext cx="1281675" cy="477507"/>
              <a:chOff x="5950038" y="5559461"/>
              <a:chExt cx="1289869" cy="50995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D52B1E1-4782-489B-98EF-986EC741534F}"/>
                  </a:ext>
                </a:extLst>
              </p:cNvPr>
              <p:cNvGrpSpPr/>
              <p:nvPr/>
            </p:nvGrpSpPr>
            <p:grpSpPr>
              <a:xfrm rot="10800000">
                <a:off x="6780560" y="5594913"/>
                <a:ext cx="459347" cy="449729"/>
                <a:chOff x="8502032" y="5324140"/>
                <a:chExt cx="611094" cy="710917"/>
              </a:xfrm>
            </p:grpSpPr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CEE1BEEA-77F6-4FE3-BAEC-79FF3C5D1E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08272" y="5324140"/>
                  <a:ext cx="5245" cy="710917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54" name="Group 153">
                  <a:extLst>
                    <a:ext uri="{FF2B5EF4-FFF2-40B4-BE49-F238E27FC236}">
                      <a16:creationId xmlns:a16="http://schemas.microsoft.com/office/drawing/2014/main" id="{CE51B8E2-E2AE-433F-92D5-E086963E505E}"/>
                    </a:ext>
                  </a:extLst>
                </p:cNvPr>
                <p:cNvGrpSpPr/>
                <p:nvPr/>
              </p:nvGrpSpPr>
              <p:grpSpPr>
                <a:xfrm>
                  <a:off x="8502032" y="5477987"/>
                  <a:ext cx="611094" cy="328576"/>
                  <a:chOff x="8502032" y="5477987"/>
                  <a:chExt cx="611094" cy="328576"/>
                </a:xfrm>
              </p:grpSpPr>
              <p:sp>
                <p:nvSpPr>
                  <p:cNvPr id="139" name="Isosceles Triangle 138">
                    <a:extLst>
                      <a:ext uri="{FF2B5EF4-FFF2-40B4-BE49-F238E27FC236}">
                        <a16:creationId xmlns:a16="http://schemas.microsoft.com/office/drawing/2014/main" id="{D8D6B0C9-5B3E-45A8-8FCE-9B9AAC3BA623}"/>
                      </a:ext>
                    </a:extLst>
                  </p:cNvPr>
                  <p:cNvSpPr/>
                  <p:nvPr/>
                </p:nvSpPr>
                <p:spPr>
                  <a:xfrm>
                    <a:off x="8758801" y="5534001"/>
                    <a:ext cx="298939" cy="272562"/>
                  </a:xfrm>
                  <a:prstGeom prst="triangle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cxnSp>
                <p:nvCxnSpPr>
                  <p:cNvPr id="146" name="Straight Connector 145">
                    <a:extLst>
                      <a:ext uri="{FF2B5EF4-FFF2-40B4-BE49-F238E27FC236}">
                        <a16:creationId xmlns:a16="http://schemas.microsoft.com/office/drawing/2014/main" id="{EA124B56-4E07-4B1B-9436-7CDC2C43C7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723556" y="5523698"/>
                    <a:ext cx="389570" cy="0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Straight Arrow Connector 147">
                    <a:extLst>
                      <a:ext uri="{FF2B5EF4-FFF2-40B4-BE49-F238E27FC236}">
                        <a16:creationId xmlns:a16="http://schemas.microsoft.com/office/drawing/2014/main" id="{9DD31E14-1741-42F8-AAE4-7D780CFD7C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8502032" y="5534002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Straight Arrow Connector 148">
                    <a:extLst>
                      <a:ext uri="{FF2B5EF4-FFF2-40B4-BE49-F238E27FC236}">
                        <a16:creationId xmlns:a16="http://schemas.microsoft.com/office/drawing/2014/main" id="{9274F0E9-E4A7-4D05-AB03-2D805C8D28AC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8561313" y="5477987"/>
                    <a:ext cx="210702" cy="21905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BA4BBFF1-7D8B-4A11-930F-68185C36F491}"/>
                  </a:ext>
                </a:extLst>
              </p:cNvPr>
              <p:cNvGrpSpPr/>
              <p:nvPr/>
            </p:nvGrpSpPr>
            <p:grpSpPr>
              <a:xfrm>
                <a:off x="5950038" y="5559461"/>
                <a:ext cx="980563" cy="509954"/>
                <a:chOff x="5950038" y="5559461"/>
                <a:chExt cx="980563" cy="509954"/>
              </a:xfrm>
            </p:grpSpPr>
            <p:grpSp>
              <p:nvGrpSpPr>
                <p:cNvPr id="157" name="Group 156">
                  <a:extLst>
                    <a:ext uri="{FF2B5EF4-FFF2-40B4-BE49-F238E27FC236}">
                      <a16:creationId xmlns:a16="http://schemas.microsoft.com/office/drawing/2014/main" id="{49CBE2C7-CABF-4F07-9D6E-1403AAEA9F77}"/>
                    </a:ext>
                  </a:extLst>
                </p:cNvPr>
                <p:cNvGrpSpPr/>
                <p:nvPr/>
              </p:nvGrpSpPr>
              <p:grpSpPr>
                <a:xfrm>
                  <a:off x="5950038" y="5559461"/>
                  <a:ext cx="839782" cy="509954"/>
                  <a:chOff x="8217960" y="4003736"/>
                  <a:chExt cx="839782" cy="509954"/>
                </a:xfrm>
              </p:grpSpPr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AA06B727-BB81-496B-A41F-94022DD54483}"/>
                      </a:ext>
                    </a:extLst>
                  </p:cNvPr>
                  <p:cNvSpPr/>
                  <p:nvPr/>
                </p:nvSpPr>
                <p:spPr>
                  <a:xfrm>
                    <a:off x="8217960" y="4003736"/>
                    <a:ext cx="700381" cy="509954"/>
                  </a:xfrm>
                  <a:prstGeom prst="rect">
                    <a:avLst/>
                  </a:prstGeom>
                  <a:ln/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ctr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LID4096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  <p:sp>
                <p:nvSpPr>
                  <p:cNvPr id="159" name="TextBox 158">
                    <a:extLst>
                      <a:ext uri="{FF2B5EF4-FFF2-40B4-BE49-F238E27FC236}">
                        <a16:creationId xmlns:a16="http://schemas.microsoft.com/office/drawing/2014/main" id="{1B95381D-C6DA-4506-9028-6C583C11CABB}"/>
                      </a:ext>
                    </a:extLst>
                  </p:cNvPr>
                  <p:cNvSpPr txBox="1"/>
                  <p:nvPr/>
                </p:nvSpPr>
                <p:spPr>
                  <a:xfrm>
                    <a:off x="8357361" y="4143852"/>
                    <a:ext cx="700381" cy="215440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45718" tIns="45718" rIns="45718" bIns="45718" numCol="1" spcCol="38100" rtlCol="0" anchor="t">
                    <a:spAutoFit/>
                  </a:bodyPr>
                  <a:lstStyle/>
                  <a:p>
                    <a:pPr marL="0" marR="0" indent="0" algn="l" defTabSz="914400" rtl="0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kumimoji="0" lang="en-US" sz="800" b="0" i="0" u="none" strike="noStrike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+mj-lt"/>
                        <a:ea typeface="+mj-ea"/>
                        <a:cs typeface="+mj-cs"/>
                        <a:sym typeface="Arial"/>
                      </a:rPr>
                      <a:t>ESP32 </a:t>
                    </a:r>
                    <a:endParaRPr kumimoji="0" lang="LID4096" sz="8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j-lt"/>
                      <a:ea typeface="+mj-ea"/>
                      <a:cs typeface="+mj-cs"/>
                      <a:sym typeface="Arial"/>
                    </a:endParaRPr>
                  </a:p>
                </p:txBody>
              </p:sp>
            </p:grp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9336A1E8-13D5-4B5B-8DDE-F4E27E7895E3}"/>
                    </a:ext>
                  </a:extLst>
                </p:cNvPr>
                <p:cNvCxnSpPr/>
                <p:nvPr/>
              </p:nvCxnSpPr>
              <p:spPr>
                <a:xfrm flipH="1">
                  <a:off x="6656754" y="559491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9F94F78F-2C42-4965-8FEF-0DEB3D51E7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664470" y="6044643"/>
                  <a:ext cx="266131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95020E2D-91DE-4828-8762-26AD2245B1D1}"/>
                </a:ext>
              </a:extLst>
            </p:cNvPr>
            <p:cNvGrpSpPr/>
            <p:nvPr/>
          </p:nvGrpSpPr>
          <p:grpSpPr>
            <a:xfrm>
              <a:off x="7418252" y="5558730"/>
              <a:ext cx="617168" cy="547171"/>
              <a:chOff x="8578977" y="5196254"/>
              <a:chExt cx="642598" cy="813287"/>
            </a:xfrm>
          </p:grpSpPr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664F55C1-B395-402B-97B9-143AA2FF3ACC}"/>
                  </a:ext>
                </a:extLst>
              </p:cNvPr>
              <p:cNvCxnSpPr>
                <a:stCxn id="166" idx="7"/>
              </p:cNvCxnSpPr>
              <p:nvPr/>
            </p:nvCxnSpPr>
            <p:spPr>
              <a:xfrm flipV="1">
                <a:off x="9162621" y="5196254"/>
                <a:ext cx="0" cy="277748"/>
              </a:xfrm>
              <a:prstGeom prst="line">
                <a:avLst/>
              </a:prstGeom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11" name="Group 210">
                <a:extLst>
                  <a:ext uri="{FF2B5EF4-FFF2-40B4-BE49-F238E27FC236}">
                    <a16:creationId xmlns:a16="http://schemas.microsoft.com/office/drawing/2014/main" id="{C37EB930-A90C-4BA0-B6A5-37EF48943E1F}"/>
                  </a:ext>
                </a:extLst>
              </p:cNvPr>
              <p:cNvGrpSpPr/>
              <p:nvPr/>
            </p:nvGrpSpPr>
            <p:grpSpPr>
              <a:xfrm>
                <a:off x="8578977" y="5414111"/>
                <a:ext cx="642598" cy="595430"/>
                <a:chOff x="8578977" y="5414111"/>
                <a:chExt cx="642598" cy="595430"/>
              </a:xfrm>
            </p:grpSpPr>
            <p:sp>
              <p:nvSpPr>
                <p:cNvPr id="166" name="Flowchart: Connector 165">
                  <a:extLst>
                    <a:ext uri="{FF2B5EF4-FFF2-40B4-BE49-F238E27FC236}">
                      <a16:creationId xmlns:a16="http://schemas.microsoft.com/office/drawing/2014/main" id="{25F1107C-736D-4516-A7F5-FC7CCC461967}"/>
                    </a:ext>
                  </a:extLst>
                </p:cNvPr>
                <p:cNvSpPr/>
                <p:nvPr/>
              </p:nvSpPr>
              <p:spPr>
                <a:xfrm>
                  <a:off x="8819012" y="5416060"/>
                  <a:ext cx="402563" cy="395654"/>
                </a:xfrm>
                <a:prstGeom prst="flowChartConnector">
                  <a:avLst/>
                </a:prstGeom>
                <a:ln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1" vertOverflow="overflow" horzOverflow="overflow" vert="horz" wrap="square" lIns="45718" tIns="45718" rIns="45718" bIns="45718" numCol="1" spcCol="38100" rtlCol="0" anchor="ctr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LID4096" sz="1400" b="0" i="0" u="none" strike="noStrike" cap="none" spc="0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endParaRPr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832E9F99-5404-4880-B097-DC6DCCA7B03F}"/>
                    </a:ext>
                  </a:extLst>
                </p:cNvPr>
                <p:cNvCxnSpPr>
                  <a:stCxn id="166" idx="5"/>
                  <a:endCxn id="166" idx="5"/>
                </p:cNvCxnSpPr>
                <p:nvPr/>
              </p:nvCxnSpPr>
              <p:spPr>
                <a:xfrm>
                  <a:off x="9162621" y="5753772"/>
                  <a:ext cx="0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0EE66FF-0989-40D8-BA9D-136FAB7DC2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48878" y="5495191"/>
                  <a:ext cx="0" cy="237393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A869B2E1-D04B-4587-A886-9A389D04973A}"/>
                    </a:ext>
                  </a:extLst>
                </p:cNvPr>
                <p:cNvCxnSpPr/>
                <p:nvPr/>
              </p:nvCxnSpPr>
              <p:spPr>
                <a:xfrm flipH="1">
                  <a:off x="8813903" y="5613887"/>
                  <a:ext cx="134975" cy="0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Arrow Connector 191">
                  <a:extLst>
                    <a:ext uri="{FF2B5EF4-FFF2-40B4-BE49-F238E27FC236}">
                      <a16:creationId xmlns:a16="http://schemas.microsoft.com/office/drawing/2014/main" id="{19EAC12E-33AF-4D6E-AB41-EBBC77366D5B}"/>
                    </a:ext>
                  </a:extLst>
                </p:cNvPr>
                <p:cNvCxnSpPr>
                  <a:cxnSpLocks/>
                  <a:endCxn id="166" idx="5"/>
                </p:cNvCxnSpPr>
                <p:nvPr/>
              </p:nvCxnSpPr>
              <p:spPr>
                <a:xfrm>
                  <a:off x="8948878" y="5664173"/>
                  <a:ext cx="213743" cy="8959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9F25B60-C7DE-4583-9DBC-57EEED773F0E}"/>
                    </a:ext>
                  </a:extLst>
                </p:cNvPr>
                <p:cNvCxnSpPr>
                  <a:cxnSpLocks/>
                  <a:endCxn id="166" idx="7"/>
                </p:cNvCxnSpPr>
                <p:nvPr/>
              </p:nvCxnSpPr>
              <p:spPr>
                <a:xfrm flipV="1">
                  <a:off x="8948878" y="5474002"/>
                  <a:ext cx="213743" cy="95086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74CF8FA3-0F52-42BC-B757-4EA138B24886}"/>
                    </a:ext>
                  </a:extLst>
                </p:cNvPr>
                <p:cNvCxnSpPr>
                  <a:stCxn id="166" idx="5"/>
                </p:cNvCxnSpPr>
                <p:nvPr/>
              </p:nvCxnSpPr>
              <p:spPr>
                <a:xfrm>
                  <a:off x="9162621" y="5753772"/>
                  <a:ext cx="0" cy="255769"/>
                </a:xfrm>
                <a:prstGeom prst="line">
                  <a:avLst/>
                </a:pr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Arrow Connector 208">
                  <a:extLst>
                    <a:ext uri="{FF2B5EF4-FFF2-40B4-BE49-F238E27FC236}">
                      <a16:creationId xmlns:a16="http://schemas.microsoft.com/office/drawing/2014/main" id="{D222B4CA-8201-4F31-B7DB-23C3571333CB}"/>
                    </a:ext>
                  </a:extLst>
                </p:cNvPr>
                <p:cNvCxnSpPr/>
                <p:nvPr/>
              </p:nvCxnSpPr>
              <p:spPr>
                <a:xfrm>
                  <a:off x="8608454" y="541411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Arrow Connector 209">
                  <a:extLst>
                    <a:ext uri="{FF2B5EF4-FFF2-40B4-BE49-F238E27FC236}">
                      <a16:creationId xmlns:a16="http://schemas.microsoft.com/office/drawing/2014/main" id="{6D2A73AD-A1F6-4CBA-8A16-8D2170861DBE}"/>
                    </a:ext>
                  </a:extLst>
                </p:cNvPr>
                <p:cNvCxnSpPr/>
                <p:nvPr/>
              </p:nvCxnSpPr>
              <p:spPr>
                <a:xfrm>
                  <a:off x="8578977" y="5495191"/>
                  <a:ext cx="194410" cy="13887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D0DD00ED-54CB-47EF-BFB4-BD1986F55B35}"/>
                </a:ext>
              </a:extLst>
            </p:cNvPr>
            <p:cNvGrpSpPr/>
            <p:nvPr/>
          </p:nvGrpSpPr>
          <p:grpSpPr>
            <a:xfrm>
              <a:off x="8405508" y="5489686"/>
              <a:ext cx="1113529" cy="715069"/>
              <a:chOff x="10125788" y="3531923"/>
              <a:chExt cx="1113529" cy="615462"/>
            </a:xfrm>
          </p:grpSpPr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AB60BBF0-69A5-4A09-8AF8-C74317AF3DF4}"/>
                  </a:ext>
                </a:extLst>
              </p:cNvPr>
              <p:cNvSpPr/>
              <p:nvPr/>
            </p:nvSpPr>
            <p:spPr>
              <a:xfrm>
                <a:off x="10125788" y="3531923"/>
                <a:ext cx="1113529" cy="615462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FF0000"/>
                </a:solidFill>
                <a:prstDash val="solid"/>
                <a:round/>
              </a:ln>
              <a:effectLst>
                <a:outerShdw blurRad="38100" dist="23000" dir="5400000" rotWithShape="0">
                  <a:srgbClr val="000000">
                    <a:alpha val="35000"/>
                  </a:srgbClr>
                </a:outerShdw>
              </a:effectLst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ctr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LID4096" sz="14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  <p:sp>
            <p:nvSpPr>
              <p:cNvPr id="284" name="TextBox 283">
                <a:extLst>
                  <a:ext uri="{FF2B5EF4-FFF2-40B4-BE49-F238E27FC236}">
                    <a16:creationId xmlns:a16="http://schemas.microsoft.com/office/drawing/2014/main" id="{3BF96B04-BC7F-49A1-BC72-3431E0F31691}"/>
                  </a:ext>
                </a:extLst>
              </p:cNvPr>
              <p:cNvSpPr txBox="1"/>
              <p:nvPr/>
            </p:nvSpPr>
            <p:spPr>
              <a:xfrm>
                <a:off x="10438919" y="3765435"/>
                <a:ext cx="708120" cy="2154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8" tIns="45718" rIns="45718" bIns="45718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j-lt"/>
                    <a:ea typeface="+mj-ea"/>
                    <a:cs typeface="+mj-cs"/>
                    <a:sym typeface="Arial"/>
                  </a:rPr>
                  <a:t>MSP430</a:t>
                </a:r>
                <a:endParaRPr kumimoji="0" lang="LID4096" sz="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j-lt"/>
                  <a:ea typeface="+mj-ea"/>
                  <a:cs typeface="+mj-cs"/>
                  <a:sym typeface="Arial"/>
                </a:endParaRPr>
              </a:p>
            </p:txBody>
          </p:sp>
        </p:grp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45C18BA2-FFD1-40ED-B5FF-D8B89EB857B1}"/>
                </a:ext>
              </a:extLst>
            </p:cNvPr>
            <p:cNvCxnSpPr/>
            <p:nvPr/>
          </p:nvCxnSpPr>
          <p:spPr>
            <a:xfrm>
              <a:off x="7983534" y="5558730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1BEA3EF7-2657-4207-B22D-770F16C09673}"/>
                </a:ext>
              </a:extLst>
            </p:cNvPr>
            <p:cNvCxnSpPr/>
            <p:nvPr/>
          </p:nvCxnSpPr>
          <p:spPr>
            <a:xfrm>
              <a:off x="7983534" y="6105901"/>
              <a:ext cx="41825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9" name="Picture 348">
            <a:extLst>
              <a:ext uri="{FF2B5EF4-FFF2-40B4-BE49-F238E27FC236}">
                <a16:creationId xmlns:a16="http://schemas.microsoft.com/office/drawing/2014/main" id="{087B4646-3EEF-4C1B-AF5C-2F6F1EC140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438529"/>
            <a:ext cx="2948940" cy="104394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260390-240E-431B-B6D8-B4DFA03ABF50}"/>
              </a:ext>
            </a:extLst>
          </p:cNvPr>
          <p:cNvSpPr txBox="1"/>
          <p:nvPr/>
        </p:nvSpPr>
        <p:spPr>
          <a:xfrm>
            <a:off x="624254" y="931985"/>
            <a:ext cx="11324492" cy="84946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Stress and humidity measurement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b="1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with TB0CCR1 and LPM3, then turn off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980 ms with TB0CCR1 and LPM3, then turn on LED1.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10 ms  with TB0CCR2 and LPM3, then read the state of S1 (stress) and S2 (humidity) simultaneously into transmit buffer.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Repeat process 8 times.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Transmission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TA1 in up mode with 10kHz ACLK , TA1CCR0 for 0.5sec bit period, and TA1CCR2 for Duty cycle (1:75% , 0:25%).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Delay with LPM3 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 TA1CCR0  ISR, assign TA1CCR2 with appropriate count value  to switch LED2,  until transmit buffer is empty.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Termination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If light source absent for 20ms, i.e. one ADC sampling period, set user defined exit flag, quit program and go to Sleeping.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/>
              <a:t>Challenges: </a:t>
            </a:r>
            <a:r>
              <a:rPr lang="en-US" dirty="0"/>
              <a:t>Reading the preamble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Initial approach: +-20% error margin not considered. 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Current approach: +- 20% error margin is considered but error margin realized is  0.45 sec to 0.675 sec bit period.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b="1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LID4096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C97CA-E697-442D-930C-4478EC84F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664" r="951" b="11975"/>
          <a:stretch/>
        </p:blipFill>
        <p:spPr>
          <a:xfrm>
            <a:off x="1627748" y="3169627"/>
            <a:ext cx="5977598" cy="51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657C7-CE52-4611-A776-3BCD15AE88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" t="9757" r="5106" b="26198"/>
          <a:stretch/>
        </p:blipFill>
        <p:spPr>
          <a:xfrm>
            <a:off x="3103684" y="1134208"/>
            <a:ext cx="4106008" cy="9056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475CCB-2CF5-4D20-9F3B-6ED17DBD5C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646" y="5179299"/>
            <a:ext cx="2846656" cy="78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9386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ank you for your kind attention">
            <a:extLst>
              <a:ext uri="{FF2B5EF4-FFF2-40B4-BE49-F238E27FC236}">
                <a16:creationId xmlns:a16="http://schemas.microsoft.com/office/drawing/2014/main" id="{D84AF8B9-A91A-4B90-B2F2-66219994F5F8}"/>
              </a:ext>
            </a:extLst>
          </p:cNvPr>
          <p:cNvSpPr txBox="1"/>
          <p:nvPr/>
        </p:nvSpPr>
        <p:spPr>
          <a:xfrm>
            <a:off x="2057399" y="307731"/>
            <a:ext cx="8616463" cy="400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3700"/>
            </a:lvl1pPr>
          </a:lstStyle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Enjoy the video demonstration and t</a:t>
            </a:r>
            <a:r>
              <a:rPr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hank you for your kind attention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!!!</a:t>
            </a:r>
            <a:endParaRPr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pitchHenry">
            <a:hlinkClick r:id="" action="ppaction://media"/>
            <a:extLst>
              <a:ext uri="{FF2B5EF4-FFF2-40B4-BE49-F238E27FC236}">
                <a16:creationId xmlns:a16="http://schemas.microsoft.com/office/drawing/2014/main" id="{710D910B-5FCB-462C-8F31-8B594EE419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38" end="59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5031" y="829472"/>
            <a:ext cx="9812215" cy="41030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C2071E-C439-475D-B11E-E4D3E0677434}"/>
              </a:ext>
            </a:extLst>
          </p:cNvPr>
          <p:cNvSpPr txBox="1"/>
          <p:nvPr/>
        </p:nvSpPr>
        <p:spPr>
          <a:xfrm>
            <a:off x="1565031" y="5408649"/>
            <a:ext cx="9061938" cy="738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Main benefits of this </a:t>
            </a:r>
            <a:r>
              <a:rPr lang="en-US" dirty="0"/>
              <a:t>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pproach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dirty="0"/>
              <a:t>User friendly design.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Ultra low power consumption; Task mode: 0.87 mA, 3.12mW and Idle mode : </a:t>
            </a:r>
            <a:r>
              <a:rPr lang="en-US" dirty="0"/>
              <a:t>14.4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µA</a:t>
            </a: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, 51.7 </a:t>
            </a:r>
            <a:r>
              <a:rPr lang="de-DE" b="0" i="0" dirty="0">
                <a:solidFill>
                  <a:srgbClr val="373A3C"/>
                </a:solidFill>
                <a:effectLst/>
                <a:latin typeface="Trebuchet MS" panose="020B0603020202020204" pitchFamily="34" charset="0"/>
              </a:rPr>
              <a:t>µW.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25586-7C68-42C5-A4CE-724484021A6E}"/>
              </a:ext>
            </a:extLst>
          </p:cNvPr>
          <p:cNvSpPr txBox="1"/>
          <p:nvPr/>
        </p:nvSpPr>
        <p:spPr>
          <a:xfrm>
            <a:off x="1565031" y="6233746"/>
            <a:ext cx="7666892" cy="3165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GitHub repository for source code : </a:t>
            </a:r>
            <a:r>
              <a:rPr lang="de-DE" dirty="0">
                <a:hlinkClick r:id="rId5"/>
              </a:rPr>
              <a:t>https://github.com/hodoemelem/MSP430-Coin-Cell-Project</a:t>
            </a:r>
            <a:endParaRPr kumimoji="0" lang="LID4096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4039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Custom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007256"/>
      </a:accent4>
      <a:accent5>
        <a:srgbClr val="1D1D72"/>
      </a:accent5>
      <a:accent6>
        <a:srgbClr val="6E6E6E"/>
      </a:accent6>
      <a:hlink>
        <a:srgbClr val="0000FF"/>
      </a:hlink>
      <a:folHlink>
        <a:srgbClr val="FF00FF"/>
      </a:folHlink>
    </a:clrScheme>
    <a:fontScheme name="Custom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ustom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497</Words>
  <Application>Microsoft Office PowerPoint</Application>
  <PresentationFormat>Widescreen</PresentationFormat>
  <Paragraphs>111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Bliss 2 Regular</vt:lpstr>
      <vt:lpstr>Calibri</vt:lpstr>
      <vt:lpstr>Tahoma</vt:lpstr>
      <vt:lpstr>Times New Roman</vt:lpstr>
      <vt:lpstr>Trebuchet MS</vt:lpstr>
      <vt:lpstr>Custom Theme</vt:lpstr>
      <vt:lpstr>Final Project - Coin cell Challenge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Coin cell Challenge</dc:title>
  <cp:lastModifiedBy>Henry Odoemelem</cp:lastModifiedBy>
  <cp:revision>69</cp:revision>
  <dcterms:modified xsi:type="dcterms:W3CDTF">2021-03-21T07:47:46Z</dcterms:modified>
</cp:coreProperties>
</file>